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9" r:id="rId4"/>
    <p:sldId id="274" r:id="rId5"/>
    <p:sldId id="278" r:id="rId6"/>
    <p:sldId id="260" r:id="rId7"/>
    <p:sldId id="271" r:id="rId8"/>
    <p:sldId id="275" r:id="rId9"/>
    <p:sldId id="262" r:id="rId10"/>
    <p:sldId id="276" r:id="rId11"/>
    <p:sldId id="277" r:id="rId12"/>
    <p:sldId id="261" r:id="rId13"/>
    <p:sldId id="264" r:id="rId14"/>
    <p:sldId id="279" r:id="rId15"/>
    <p:sldId id="265" r:id="rId16"/>
    <p:sldId id="280" r:id="rId17"/>
    <p:sldId id="266" r:id="rId18"/>
    <p:sldId id="267" r:id="rId19"/>
    <p:sldId id="268" r:id="rId20"/>
    <p:sldId id="272" r:id="rId21"/>
    <p:sldId id="273" r:id="rId22"/>
    <p:sldId id="281" r:id="rId23"/>
    <p:sldId id="270" r:id="rId24"/>
    <p:sldId id="282" r:id="rId25"/>
    <p:sldId id="283" r:id="rId26"/>
    <p:sldId id="284" r:id="rId27"/>
    <p:sldId id="285" r:id="rId28"/>
  </p:sldIdLst>
  <p:sldSz cx="12192000" cy="6858000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474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5CC2-EB92-4977-9893-7CDBC43232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28C6-895E-4658-B15B-2C361B42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5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8A8F5-04EF-4D49-A763-AC20F25F629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B1DB-6797-4A94-8EAE-089177D87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7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Пищеварительная система</a:t>
            </a:r>
            <a:r>
              <a:rPr lang="ru-RU" dirty="0" smtClean="0"/>
              <a:t> начинается </a:t>
            </a:r>
            <a:r>
              <a:rPr lang="ru-RU" i="1" dirty="0" err="1" smtClean="0"/>
              <a:t>ротоглоточной</a:t>
            </a:r>
            <a:r>
              <a:rPr lang="ru-RU" i="1" dirty="0" smtClean="0"/>
              <a:t> полостью</a:t>
            </a:r>
            <a:r>
              <a:rPr lang="ru-RU" dirty="0" smtClean="0"/>
              <a:t>, в которой находятся однородные конические </a:t>
            </a:r>
            <a:r>
              <a:rPr lang="ru-RU" i="1" dirty="0" smtClean="0"/>
              <a:t>зубы</a:t>
            </a:r>
            <a:r>
              <a:rPr lang="ru-RU" dirty="0" smtClean="0"/>
              <a:t> и </a:t>
            </a:r>
            <a:r>
              <a:rPr lang="ru-RU" i="1" dirty="0" smtClean="0"/>
              <a:t>язык</a:t>
            </a:r>
            <a:r>
              <a:rPr lang="ru-RU" dirty="0" smtClean="0"/>
              <a:t>. Появляются </a:t>
            </a:r>
            <a:r>
              <a:rPr lang="ru-RU" i="1" dirty="0" smtClean="0"/>
              <a:t>слюнные железы</a:t>
            </a:r>
            <a:r>
              <a:rPr lang="ru-RU" dirty="0" smtClean="0"/>
              <a:t>, секрет которых не содержит ферментов. Пищеварительная трубка относительно короткая. Она дифференцирована на пищевод, желудок, двенадцатиперстную кишку, тонкую кишку и толстую (прямую) кишку, заканчивающуюся </a:t>
            </a:r>
            <a:r>
              <a:rPr lang="ru-RU" i="1" dirty="0" smtClean="0"/>
              <a:t>клоакой</a:t>
            </a:r>
            <a:r>
              <a:rPr lang="ru-RU" dirty="0" smtClean="0"/>
              <a:t>, в которую также открываются мочеточники, а у самок и яйцеводы.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2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Кровеносная система</a:t>
            </a:r>
            <a:r>
              <a:rPr lang="ru-RU" dirty="0" smtClean="0"/>
              <a:t> претерпевает существенные изменения в связи с развитием легочного дыхания. </a:t>
            </a:r>
            <a:r>
              <a:rPr lang="ru-RU" i="1" dirty="0" smtClean="0"/>
              <a:t>Сердце трехкамерное</a:t>
            </a:r>
            <a:r>
              <a:rPr lang="ru-RU" dirty="0" smtClean="0"/>
              <a:t>: два предсердия (правое и левое) и один желудочек. Появляется второй </a:t>
            </a:r>
            <a:r>
              <a:rPr lang="ru-RU" i="1" dirty="0" smtClean="0"/>
              <a:t>легочной</a:t>
            </a:r>
            <a:r>
              <a:rPr lang="ru-RU" dirty="0" smtClean="0"/>
              <a:t> круг кровообращения, однако потоки артериальной и венозной крови частично перемешиваются внутри желудочка. От правой стороны желудочка отходит </a:t>
            </a:r>
            <a:r>
              <a:rPr lang="ru-RU" i="1" dirty="0" smtClean="0"/>
              <a:t>артериальный конус</a:t>
            </a:r>
            <a:r>
              <a:rPr lang="ru-RU" dirty="0" smtClean="0"/>
              <a:t>, распределяющий кровь по трем парам сосудов: венозная кровь по </a:t>
            </a:r>
            <a:r>
              <a:rPr lang="ru-RU" i="1" dirty="0" smtClean="0"/>
              <a:t>кожно-легочным артериям</a:t>
            </a:r>
            <a:r>
              <a:rPr lang="ru-RU" dirty="0" smtClean="0"/>
              <a:t> течет к органам дыхания (малый круг), смешанная кровь — по </a:t>
            </a:r>
            <a:r>
              <a:rPr lang="ru-RU" i="1" dirty="0" smtClean="0"/>
              <a:t>правой и левой дугам аорты</a:t>
            </a:r>
            <a:r>
              <a:rPr lang="ru-RU" dirty="0" smtClean="0"/>
              <a:t> поступает ко всем органам и тканям (большой круг), артериальная кровь — </a:t>
            </a:r>
            <a:r>
              <a:rPr lang="ru-RU" i="1" dirty="0" smtClean="0"/>
              <a:t>по сонным артериям</a:t>
            </a:r>
            <a:r>
              <a:rPr lang="ru-RU" dirty="0" smtClean="0"/>
              <a:t> к головному мозгу (большой круг). Артериальная кровь от легких течет к левому предсердию по легочным венам. Венозная кровь от всех органов и тканей собирается в правое предсердие по </a:t>
            </a:r>
            <a:r>
              <a:rPr lang="ru-RU" i="1" dirty="0" smtClean="0"/>
              <a:t>полым венам</a:t>
            </a:r>
            <a:r>
              <a:rPr lang="ru-RU" dirty="0" smtClean="0"/>
              <a:t>. Следует отметить, что у земноводных с развитым кожным дыханием небольшое количество артериальной крови по кожным венам также попадает в правое предсердие, поэтому там кровь не венозная, а частично смешанная. Благодаря этой особенности при длительном пребывании под водой некоторые земноводные могут полностью переходить на кожное дыхание. Температура тела непостоянная. Возможности терморегуляции земноводных ограничены тем, что большинство органов и тканей снабжаются смешанной, а не артериальной кровью, происходит активное испарение с поверхности кожи и интенсивное охлаждение тела.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3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8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Центральная нервная система</a:t>
            </a:r>
            <a:r>
              <a:rPr lang="ru-RU" dirty="0" smtClean="0"/>
              <a:t> состоит из головного и спинного мозга. </a:t>
            </a:r>
            <a:r>
              <a:rPr lang="ru-RU" i="1" dirty="0" smtClean="0"/>
              <a:t>Головной мозг</a:t>
            </a:r>
            <a:r>
              <a:rPr lang="ru-RU" dirty="0" smtClean="0"/>
              <a:t> имеет 5 отделов: передний, промежуточный, средний, задний (мозжечок) и продолговатый. </a:t>
            </a:r>
            <a:r>
              <a:rPr lang="ru-RU" i="1" dirty="0" smtClean="0"/>
              <a:t>Передний мозг</a:t>
            </a:r>
            <a:r>
              <a:rPr lang="ru-RU" dirty="0" smtClean="0"/>
              <a:t> развит лучше, чем у рыб, он имеет большие размеры и разделен на 2 полушария. Мозжечок развит хуже, чем у рыб, что обусловлено более примитивными движениями земноводных. </a:t>
            </a:r>
            <a:r>
              <a:rPr lang="ru-RU" b="1" dirty="0" smtClean="0"/>
              <a:t>Периферическая нервная система</a:t>
            </a:r>
            <a:r>
              <a:rPr lang="ru-RU" dirty="0" smtClean="0"/>
              <a:t> представлена 10 парами черепно-мозговых нервов и спинно-мозговыми нервами, образующими сплетения.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8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Органы чувств</a:t>
            </a:r>
            <a:r>
              <a:rPr lang="ru-RU" dirty="0" smtClean="0"/>
              <a:t>. </a:t>
            </a:r>
            <a:r>
              <a:rPr lang="ru-RU" i="1" dirty="0" smtClean="0"/>
              <a:t>Органы зрения</a:t>
            </a:r>
            <a:r>
              <a:rPr lang="ru-RU" dirty="0" smtClean="0"/>
              <a:t>. Глаза земноводных более совершенны, чем у рыб, они позволяют видеть объекты на большом расстоянии. Это связано с развитием линзовидного хрусталика и выпуклой роговицы. Выход земноводных на сушу предопределил появление верхних и нижних век и мигательной перепонки, защищающих глаза от высыхания. Аккомодация достигается перемещением хрусталика относительно сетчатки с помощью специальной мышцы. У многих земноводных развито цветовое зрение. </a:t>
            </a:r>
            <a:r>
              <a:rPr lang="ru-RU" i="1" dirty="0" smtClean="0"/>
              <a:t>Орган слуха</a:t>
            </a:r>
            <a:r>
              <a:rPr lang="ru-RU" dirty="0" smtClean="0"/>
              <a:t>. В связи с выходом на сушу кроме внутреннего уха у земноводных имеется и </a:t>
            </a:r>
            <a:r>
              <a:rPr lang="ru-RU" i="1" dirty="0" smtClean="0"/>
              <a:t>среднее ухо</a:t>
            </a:r>
            <a:r>
              <a:rPr lang="ru-RU" dirty="0" smtClean="0"/>
              <a:t>. Оно представлено полостью, закрытой от внешней среды </a:t>
            </a:r>
            <a:r>
              <a:rPr lang="ru-RU" i="1" dirty="0" smtClean="0"/>
              <a:t>барабанной перепонкой</a:t>
            </a:r>
            <a:r>
              <a:rPr lang="ru-RU" dirty="0" smtClean="0"/>
              <a:t>, сообщающейся евстахиевой трубой с </a:t>
            </a:r>
            <a:r>
              <a:rPr lang="ru-RU" dirty="0" err="1" smtClean="0"/>
              <a:t>ротоглоточной</a:t>
            </a:r>
            <a:r>
              <a:rPr lang="ru-RU" dirty="0" smtClean="0"/>
              <a:t> полостью и содержащей </a:t>
            </a:r>
            <a:r>
              <a:rPr lang="ru-RU" i="1" dirty="0" smtClean="0"/>
              <a:t>одну слуховую косточку</a:t>
            </a:r>
            <a:r>
              <a:rPr lang="ru-RU" dirty="0" smtClean="0"/>
              <a:t> — стремечко. Многие земноводные имеют голосовой аппарат: две складки слизистой оболочки, натянутые между хрящами, окружающими голосовую щель. По бокам головы самцов у большинства видов амфибий имеются особые расширения — </a:t>
            </a:r>
            <a:r>
              <a:rPr lang="ru-RU" i="1" dirty="0" smtClean="0"/>
              <a:t>резонаторные мешки</a:t>
            </a:r>
            <a:r>
              <a:rPr lang="ru-RU" dirty="0" smtClean="0"/>
              <a:t>, усиливающие звук. Издаваемые звуки помогают распознать животных противоположного пола в период размножения. </a:t>
            </a:r>
            <a:r>
              <a:rPr lang="ru-RU" i="1" dirty="0" smtClean="0"/>
              <a:t>Орган обоняния</a:t>
            </a:r>
            <a:r>
              <a:rPr lang="ru-RU" dirty="0" smtClean="0"/>
              <a:t> — обонятельные мешки, наружные и внутренние ноздри (хоаны), </a:t>
            </a:r>
            <a:r>
              <a:rPr lang="ru-RU" i="1" dirty="0" smtClean="0"/>
              <a:t>вкуса</a:t>
            </a:r>
            <a:r>
              <a:rPr lang="ru-RU" dirty="0" smtClean="0"/>
              <a:t> — язык, </a:t>
            </a:r>
            <a:r>
              <a:rPr lang="ru-RU" i="1" dirty="0" smtClean="0"/>
              <a:t>осязания</a:t>
            </a:r>
            <a:r>
              <a:rPr lang="ru-RU" dirty="0" smtClean="0"/>
              <a:t> — кожа. У личинок и взрослых животных, постоянно обитающих в воде, выражена боковая линия.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3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6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4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B45F6-ED47-4044-AC03-FE7B1FE692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352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024DC-12BC-43C2-9B7A-6E67867401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31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A53B7-32EC-43C8-B107-977266BDFD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960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7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7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1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4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8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598C4-349F-4DA8-97D6-C5C68F22CC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463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85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4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9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AC29C-D171-4C1A-802A-34DBEC9A48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96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F6390-05B9-48E3-8ECC-691988F0E5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88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A55E5-21B5-4E9D-9F3A-A3E8786640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694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9CD01-51F4-4AAC-9606-4E801F82BA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92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30CBA-F16E-44F4-857E-83DF0571D9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531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50D7-3821-43CC-9E1E-3866294A85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04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353C2-98E1-4B38-9C57-415314154D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591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61C882-C2AC-43FF-9908-68EBBC9FC5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26.11.2017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0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312291" y="270568"/>
            <a:ext cx="89289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en-US" sz="5400" b="1" dirty="0" smtClean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altLang="en-US" sz="5400" b="1" dirty="0" err="1" smtClean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</a:t>
            </a:r>
            <a:r>
              <a:rPr lang="ru-RU" altLang="en-US" sz="54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en-US" sz="5400" b="1" dirty="0" err="1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en-US" sz="54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altLang="en-US" sz="5400" b="1" dirty="0" err="1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Амфібії</a:t>
            </a:r>
            <a:r>
              <a:rPr lang="ru-RU" altLang="en-US" sz="54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5400" b="1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5" descr="2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16" y="977911"/>
            <a:ext cx="5471914" cy="44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1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37" y="1195028"/>
            <a:ext cx="3097046" cy="25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22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 bwMode="auto">
          <a:xfrm>
            <a:off x="7176808" y="3437456"/>
            <a:ext cx="3097740" cy="20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96" y="5462375"/>
            <a:ext cx="5112567" cy="1439433"/>
          </a:xfrm>
        </p:spPr>
        <p:txBody>
          <a:bodyPr/>
          <a:lstStyle/>
          <a:p>
            <a:r>
              <a:rPr lang="uk-UA" sz="1600" b="1" i="1" dirty="0" smtClean="0"/>
              <a:t>Виконали учні 7 класу </a:t>
            </a:r>
            <a:r>
              <a:rPr lang="uk-UA" sz="1600" b="1" i="1" dirty="0" err="1" smtClean="0"/>
              <a:t>Сорокотязького</a:t>
            </a:r>
            <a:r>
              <a:rPr lang="uk-UA" sz="1600" b="1" i="1" dirty="0" smtClean="0"/>
              <a:t> НВО «ЗОШ І-ІІ ступенів </a:t>
            </a:r>
            <a:r>
              <a:rPr lang="uk-UA" sz="1600" b="1" i="1" dirty="0" err="1" smtClean="0"/>
              <a:t>дит</a:t>
            </a:r>
            <a:r>
              <a:rPr lang="uk-UA" sz="1600" b="1" i="1" dirty="0" smtClean="0"/>
              <a:t>. </a:t>
            </a:r>
            <a:r>
              <a:rPr lang="uk-UA" sz="1600" b="1" i="1" dirty="0" smtClean="0"/>
              <a:t>сад</a:t>
            </a:r>
            <a:r>
              <a:rPr lang="en-US" sz="1600" b="1" i="1" dirty="0"/>
              <a:t>.</a:t>
            </a:r>
            <a:r>
              <a:rPr lang="uk-UA" sz="1600" b="1" i="1" dirty="0" smtClean="0"/>
              <a:t>» </a:t>
            </a:r>
            <a:r>
              <a:rPr lang="uk-UA" sz="1600" b="1" i="1" dirty="0" err="1" smtClean="0"/>
              <a:t>Фурдецький</a:t>
            </a:r>
            <a:r>
              <a:rPr lang="uk-UA" sz="1600" b="1" i="1" dirty="0" smtClean="0"/>
              <a:t> В.А. та </a:t>
            </a:r>
            <a:r>
              <a:rPr lang="uk-UA" sz="1600" b="1" i="1" dirty="0" err="1" smtClean="0"/>
              <a:t>Слободяник</a:t>
            </a:r>
            <a:r>
              <a:rPr lang="uk-UA" sz="1600" b="1" i="1" dirty="0" smtClean="0"/>
              <a:t> М.А.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10585176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задніх</a:t>
            </a:r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ru-RU" altLang="en-US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кінцівок</a:t>
            </a:r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і тазового пояса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7368" y="908720"/>
            <a:ext cx="1166529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Тазовий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складається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клубових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сідничих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лобкових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кісток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Клубові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приєднані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відростків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крижового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хребця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тазовому поясу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міцність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вільної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задньої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стегнова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гомілки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стопи.</a:t>
            </a:r>
          </a:p>
        </p:txBody>
      </p:sp>
      <p:pic>
        <p:nvPicPr>
          <p:cNvPr id="8" name="Picture 8" descr="zadn konec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853115"/>
            <a:ext cx="3185145" cy="370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536160" y="2858453"/>
            <a:ext cx="331236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1 - </a:t>
            </a:r>
            <a:r>
              <a:rPr lang="ru-RU" altLang="ru-RU" dirty="0" err="1">
                <a:latin typeface="Calibri" panose="020F0502020204030204" pitchFamily="34" charset="0"/>
              </a:rPr>
              <a:t>стегнова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3 - </a:t>
            </a:r>
            <a:r>
              <a:rPr lang="ru-RU" altLang="ru-RU" dirty="0" err="1">
                <a:latin typeface="Calibri" panose="020F0502020204030204" pitchFamily="34" charset="0"/>
              </a:rPr>
              <a:t>гомілка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4 - велика </a:t>
            </a:r>
            <a:r>
              <a:rPr lang="ru-RU" altLang="ru-RU" dirty="0" err="1">
                <a:latin typeface="Calibri" panose="020F0502020204030204" pitchFamily="34" charset="0"/>
              </a:rPr>
              <a:t>гомілкова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r>
              <a:rPr lang="ru-RU" altLang="ru-RU" dirty="0">
                <a:latin typeface="Calibri" panose="020F0502020204030204" pitchFamily="34" charset="0"/>
              </a:rPr>
              <a:t>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5 </a:t>
            </a:r>
            <a:r>
              <a:rPr lang="ru-RU" altLang="ru-RU" dirty="0">
                <a:latin typeface="Calibri" panose="020F0502020204030204" pitchFamily="34" charset="0"/>
              </a:rPr>
              <a:t>- мала </a:t>
            </a:r>
            <a:r>
              <a:rPr lang="ru-RU" altLang="ru-RU" dirty="0" err="1">
                <a:latin typeface="Calibri" panose="020F0502020204030204" pitchFamily="34" charset="0"/>
              </a:rPr>
              <a:t>гомілкова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6 - </a:t>
            </a:r>
            <a:r>
              <a:rPr lang="ru-RU" altLang="ru-RU" dirty="0" err="1">
                <a:latin typeface="Calibri" panose="020F0502020204030204" pitchFamily="34" charset="0"/>
              </a:rPr>
              <a:t>передплесно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9 - </a:t>
            </a:r>
            <a:r>
              <a:rPr lang="ru-RU" altLang="ru-RU" dirty="0" err="1" smtClean="0">
                <a:latin typeface="Calibri" panose="020F0502020204030204" pitchFamily="34" charset="0"/>
              </a:rPr>
              <a:t>плесно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10 </a:t>
            </a:r>
            <a:r>
              <a:rPr lang="ru-RU" altLang="ru-RU" dirty="0">
                <a:latin typeface="Calibri" panose="020F0502020204030204" pitchFamily="34" charset="0"/>
              </a:rPr>
              <a:t>- фаланги </a:t>
            </a:r>
            <a:r>
              <a:rPr lang="ru-RU" altLang="ru-RU" dirty="0" err="1">
                <a:latin typeface="Calibri" panose="020F0502020204030204" pitchFamily="34" charset="0"/>
              </a:rPr>
              <a:t>пальців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11 - рудимент </a:t>
            </a:r>
            <a:r>
              <a:rPr lang="en-US" altLang="ru-RU" dirty="0">
                <a:latin typeface="Calibri" panose="020F0502020204030204" pitchFamily="34" charset="0"/>
              </a:rPr>
              <a:t>VI </a:t>
            </a:r>
            <a:r>
              <a:rPr lang="ru-RU" altLang="ru-RU" dirty="0" err="1">
                <a:latin typeface="Calibri" panose="020F0502020204030204" pitchFamily="34" charset="0"/>
              </a:rPr>
              <a:t>пальця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12 - </a:t>
            </a:r>
            <a:r>
              <a:rPr lang="ru-RU" altLang="ru-RU" dirty="0" err="1">
                <a:latin typeface="Calibri" panose="020F0502020204030204" pitchFamily="34" charset="0"/>
              </a:rPr>
              <a:t>клубова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r>
              <a:rPr lang="ru-RU" altLang="ru-RU" dirty="0">
                <a:latin typeface="Calibri" panose="020F0502020204030204" pitchFamily="34" charset="0"/>
              </a:rPr>
              <a:t>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13 </a:t>
            </a:r>
            <a:r>
              <a:rPr lang="ru-RU" altLang="ru-RU" dirty="0">
                <a:latin typeface="Calibri" panose="020F0502020204030204" pitchFamily="34" charset="0"/>
              </a:rPr>
              <a:t>- </a:t>
            </a:r>
            <a:r>
              <a:rPr lang="ru-RU" altLang="ru-RU" dirty="0" err="1">
                <a:latin typeface="Calibri" panose="020F0502020204030204" pitchFamily="34" charset="0"/>
              </a:rPr>
              <a:t>сіднича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14 - </a:t>
            </a:r>
            <a:r>
              <a:rPr lang="ru-RU" altLang="ru-RU" dirty="0" err="1">
                <a:latin typeface="Calibri" panose="020F0502020204030204" pitchFamily="34" charset="0"/>
              </a:rPr>
              <a:t>лобковий</a:t>
            </a:r>
            <a:r>
              <a:rPr lang="ru-RU" altLang="ru-RU" dirty="0">
                <a:latin typeface="Calibri" panose="020F0502020204030204" pitchFamily="34" charset="0"/>
              </a:rPr>
              <a:t> хрящ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15 - </a:t>
            </a:r>
            <a:r>
              <a:rPr lang="ru-RU" altLang="ru-RU" dirty="0" err="1" smtClean="0">
                <a:latin typeface="Calibri" panose="020F0502020204030204" pitchFamily="34" charset="0"/>
              </a:rPr>
              <a:t>вертлужна</a:t>
            </a:r>
            <a:r>
              <a:rPr lang="ru-RU" altLang="ru-RU" dirty="0" smtClean="0">
                <a:latin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</a:rPr>
              <a:t>западина,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 </a:t>
            </a:r>
            <a:r>
              <a:rPr lang="en-US" altLang="ru-RU" dirty="0">
                <a:latin typeface="Calibri" panose="020F0502020204030204" pitchFamily="34" charset="0"/>
              </a:rPr>
              <a:t>I - V - </a:t>
            </a:r>
            <a:r>
              <a:rPr lang="ru-RU" altLang="ru-RU" dirty="0" err="1">
                <a:latin typeface="Calibri" panose="020F0502020204030204" pitchFamily="34" charset="0"/>
              </a:rPr>
              <a:t>пальці</a:t>
            </a:r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63352" y="908720"/>
            <a:ext cx="115932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Мускулатура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диференційована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краще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чим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Найбільш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розвинені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м'язи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задніх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кінцівок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черевної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стінки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ротової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порожнини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149" name="Picture 9" descr="vnu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729484"/>
            <a:ext cx="624172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М'язова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151" name="Picture 7" descr="http://www.factroom.ru/wp-content/uploads/2011/12/Frog_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729484"/>
            <a:ext cx="498650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 descr="dig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216044"/>
            <a:ext cx="4680520" cy="36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377077" y="907720"/>
            <a:ext cx="117846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Травна</a:t>
            </a:r>
            <a:r>
              <a:rPr lang="ru-RU" alt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диференційована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Є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конічні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зуби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добре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розвинений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язик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шлунок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відособлений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товста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кишка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розширюється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клоаку. Добре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розвинені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печінка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підшлункова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залоза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sz="4800" b="1" dirty="0" err="1">
                <a:solidFill>
                  <a:srgbClr val="339933"/>
                </a:solidFill>
                <a:latin typeface="Calibri"/>
              </a:rPr>
              <a:t>Травна</a:t>
            </a:r>
            <a:r>
              <a:rPr lang="ru-RU" altLang="en-US" sz="4800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136126" y="879973"/>
            <a:ext cx="1205587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Живляться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рухливими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Добувають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їжу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захоплюючи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щелепами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липким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довгим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язиком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Заковтуванню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допомагають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всовуються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ротоглоткову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порожнину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проштовхують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їжу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стравохід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заціпеніння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здатні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тривало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голодувати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360" y="124488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Живлення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 smtClean="0">
                <a:solidFill>
                  <a:srgbClr val="339933"/>
                </a:solidFill>
                <a:latin typeface="Calibri"/>
              </a:rPr>
              <a:t>Амфібій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6082" name="Picture 2" descr="http://i.dailymail.co.uk/i/pix/2010/08/13/article-1302767-0AC86732000005DC-811_634x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26" y="2852936"/>
            <a:ext cx="5265976" cy="34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animalworld.com.ua/images/2010/October/Foto/Mantis/Mantis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76" y="2852935"/>
            <a:ext cx="5328592" cy="346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07368" y="734506"/>
            <a:ext cx="1144927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Видільна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представлена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парними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тулубовими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бруньками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компактнішими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Сеча по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сечоводах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поступає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клоаку,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потім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міхур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періодично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звільняється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Продукт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обміну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сечовина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Видільна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271" name="Picture 7" descr="http://topreferat.znate.ru/pars_docs/refs/51/50731/50731_html_30db9a5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r="22721"/>
          <a:stretch/>
        </p:blipFill>
        <p:spPr bwMode="auto">
          <a:xfrm>
            <a:off x="6600056" y="3140968"/>
            <a:ext cx="4896544" cy="330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07368" y="826840"/>
            <a:ext cx="117846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Знаходячись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виділяють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кількість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мало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концентрованої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втрата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води легко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компенсується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проникненням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суші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втрата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економічніша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через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стінки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сечового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міхура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відбувається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всмоктування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води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кров, сеча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концентрованою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Видільна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7106" name="Picture 2" descr="http://simple-fauna.ru/wp-content/uploads/2013/02/ispanskiy-trit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501008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70565" y="6444044"/>
            <a:ext cx="197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іспанський</a:t>
            </a:r>
            <a:r>
              <a:rPr lang="ru-RU" dirty="0">
                <a:latin typeface="Calibri" panose="020F0502020204030204" pitchFamily="34" charset="0"/>
              </a:rPr>
              <a:t> тритон</a:t>
            </a:r>
          </a:p>
        </p:txBody>
      </p:sp>
      <p:pic>
        <p:nvPicPr>
          <p:cNvPr id="47108" name="Picture 4" descr="http://ooptsvao.mos.ru/upload/medialibrary/2b9/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392" y="3484218"/>
            <a:ext cx="4752528" cy="28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42695" y="6446375"/>
            <a:ext cx="156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трав'яна</a:t>
            </a:r>
            <a:r>
              <a:rPr lang="ru-RU" dirty="0">
                <a:latin typeface="Calibri" panose="020F0502020204030204" pitchFamily="34" charset="0"/>
              </a:rPr>
              <a:t> жаба</a:t>
            </a:r>
          </a:p>
        </p:txBody>
      </p:sp>
    </p:spTree>
    <p:extLst>
      <p:ext uri="{BB962C8B-B14F-4D97-AF65-F5344CB8AC3E}">
        <p14:creationId xmlns:p14="http://schemas.microsoft.com/office/powerpoint/2010/main" val="35220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7" descr="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37" y="2420888"/>
            <a:ext cx="4392860" cy="42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996952"/>
            <a:ext cx="5014649" cy="32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07368" y="830373"/>
            <a:ext cx="115212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Кровоносна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замкнута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Серце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трьохкамерне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появою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легенів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сформувався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круг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кровообігу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отримують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змішану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кров.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Тільки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отримує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артеріальну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кров.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холоднокровні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sz="4800" b="1" dirty="0" err="1">
                <a:solidFill>
                  <a:srgbClr val="339933"/>
                </a:solidFill>
                <a:latin typeface="Calibri"/>
              </a:rPr>
              <a:t>Кровоносна</a:t>
            </a:r>
            <a:r>
              <a:rPr lang="ru-RU" altLang="en-US" sz="4800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8" descr="br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7" y="2708920"/>
            <a:ext cx="6403094" cy="306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lu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429000"/>
            <a:ext cx="44656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07368" y="724055"/>
            <a:ext cx="11593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дихання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легені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маленькі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тонкостінні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мішки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диханні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бере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участь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слизова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оболонка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ротової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порожнини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малюнку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показана схема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вдиху-видиху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Дихальна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69590" y="5445224"/>
            <a:ext cx="227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легені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різних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амфібій</a:t>
            </a:r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407368" y="868016"/>
            <a:ext cx="116652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Нервова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поділяється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центральну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периферичну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складається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5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передній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мозок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великий,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поділений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півкулі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Мозочок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слабо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зв'язку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одноманітними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1" name="Picture 11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44" y="2996952"/>
            <a:ext cx="6010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Нервова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4" descr="E:\Documents and Settings\Admin\Мои документы\Мои рисунки\Изображение\Изображение 1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36912"/>
            <a:ext cx="4920555" cy="33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7368" y="871965"/>
            <a:ext cx="115212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наземно-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повітряне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середовище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викликав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чуттів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Орган слуху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два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середнє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внутрішнє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вухо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також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нюху -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ніздрі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дотику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смаку.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5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852739"/>
            <a:ext cx="2219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941888"/>
            <a:ext cx="2219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141664"/>
            <a:ext cx="2219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941888"/>
            <a:ext cx="2219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Органи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чуття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720" y="2561711"/>
            <a:ext cx="4485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</a:rPr>
              <a:t>виявлення</a:t>
            </a:r>
            <a:r>
              <a:rPr lang="ru-RU" sz="2000" dirty="0">
                <a:latin typeface="Calibri" panose="020F0502020204030204" pitchFamily="34" charset="0"/>
              </a:rPr>
              <a:t> і </a:t>
            </a:r>
            <a:r>
              <a:rPr lang="ru-RU" sz="2000" dirty="0" err="1">
                <a:latin typeface="Calibri" panose="020F0502020204030204" pitchFamily="34" charset="0"/>
              </a:rPr>
              <a:t>захоплення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здобичі</a:t>
            </a:r>
            <a:r>
              <a:rPr lang="ru-RU" sz="2000" dirty="0">
                <a:latin typeface="Calibri" panose="020F0502020204030204" pitchFamily="34" charset="0"/>
              </a:rPr>
              <a:t> жабою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 descr="2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663137"/>
            <a:ext cx="3521968" cy="20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2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729358"/>
            <a:ext cx="3521968" cy="257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63352" y="1174101"/>
            <a:ext cx="815779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Земноводні</a:t>
            </a:r>
            <a:r>
              <a:rPr lang="ru-RU" alt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- </a:t>
            </a:r>
            <a:r>
              <a:rPr lang="ru-RU" altLang="ru-RU" sz="3600" b="1" dirty="0" err="1">
                <a:latin typeface="Calibri" panose="020F0502020204030204" pitchFamily="34" charset="0"/>
              </a:rPr>
              <a:t>це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smtClean="0">
                <a:latin typeface="Calibri" panose="020F0502020204030204" pitchFamily="34" charset="0"/>
              </a:rPr>
              <a:t>в </a:t>
            </a:r>
            <a:r>
              <a:rPr lang="ru-RU" altLang="ru-RU" sz="3600" b="1" dirty="0" err="1">
                <a:latin typeface="Calibri" panose="020F0502020204030204" pitchFamily="34" charset="0"/>
              </a:rPr>
              <a:t>більшості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 smtClean="0">
                <a:latin typeface="Calibri" panose="020F0502020204030204" pitchFamily="34" charset="0"/>
              </a:rPr>
              <a:t>чотириногі</a:t>
            </a:r>
            <a:r>
              <a:rPr lang="ru-RU" altLang="ru-RU" sz="36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холоднокровні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хребетні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тварини</a:t>
            </a:r>
            <a:r>
              <a:rPr lang="ru-RU" altLang="ru-RU" sz="3600" b="1" dirty="0">
                <a:latin typeface="Calibri" panose="020F0502020204030204" pitchFamily="34" charset="0"/>
              </a:rPr>
              <a:t>, </a:t>
            </a:r>
            <a:r>
              <a:rPr lang="ru-RU" altLang="ru-RU" sz="3600" b="1" dirty="0" err="1">
                <a:latin typeface="Calibri" panose="020F0502020204030204" pitchFamily="34" charset="0"/>
              </a:rPr>
              <a:t>що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мають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стадію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водної</a:t>
            </a:r>
            <a:r>
              <a:rPr lang="ru-RU" altLang="ru-RU" sz="3600" b="1" dirty="0">
                <a:latin typeface="Calibri" panose="020F0502020204030204" pitchFamily="34" charset="0"/>
              </a:rPr>
              <a:t> личинки, а в </a:t>
            </a:r>
            <a:r>
              <a:rPr lang="ru-RU" altLang="ru-RU" sz="3600" b="1" dirty="0" err="1">
                <a:latin typeface="Calibri" panose="020F0502020204030204" pitchFamily="34" charset="0"/>
              </a:rPr>
              <a:t>дорослому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стані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пов'язані</a:t>
            </a:r>
            <a:r>
              <a:rPr lang="ru-RU" altLang="ru-RU" sz="3600" b="1" dirty="0">
                <a:latin typeface="Calibri" panose="020F0502020204030204" pitchFamily="34" charset="0"/>
              </a:rPr>
              <a:t> як з водою, так і з </a:t>
            </a:r>
            <a:r>
              <a:rPr lang="ru-RU" altLang="ru-RU" sz="3600" b="1" dirty="0" err="1">
                <a:latin typeface="Calibri" panose="020F0502020204030204" pitchFamily="34" charset="0"/>
              </a:rPr>
              <a:t>наземним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середовищем</a:t>
            </a:r>
            <a:r>
              <a:rPr lang="ru-RU" altLang="ru-RU" sz="3600" b="1" dirty="0">
                <a:latin typeface="Calibri" panose="020F0502020204030204" pitchFamily="34" charset="0"/>
              </a:rPr>
              <a:t>. </a:t>
            </a:r>
            <a:r>
              <a:rPr lang="ru-RU" altLang="ru-RU" sz="3600" b="1" dirty="0" err="1" smtClean="0">
                <a:latin typeface="Calibri" panose="020F0502020204030204" pitchFamily="34" charset="0"/>
              </a:rPr>
              <a:t>Клас</a:t>
            </a:r>
            <a:r>
              <a:rPr lang="ru-RU" altLang="ru-RU" sz="36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об'єднує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близько</a:t>
            </a:r>
            <a:r>
              <a:rPr lang="ru-RU" altLang="ru-RU" sz="3600" b="1" dirty="0">
                <a:latin typeface="Calibri" panose="020F0502020204030204" pitchFamily="34" charset="0"/>
              </a:rPr>
              <a:t> 2600 </a:t>
            </a:r>
            <a:r>
              <a:rPr lang="ru-RU" altLang="ru-RU" sz="3600" b="1" dirty="0" err="1">
                <a:latin typeface="Calibri" panose="020F0502020204030204" pitchFamily="34" charset="0"/>
              </a:rPr>
              <a:t>видів</a:t>
            </a:r>
            <a:r>
              <a:rPr lang="ru-RU" altLang="ru-RU" sz="3600" b="1" dirty="0">
                <a:latin typeface="Calibri" panose="020F0502020204030204" pitchFamily="34" charset="0"/>
              </a:rPr>
              <a:t>.</a:t>
            </a:r>
            <a:endParaRPr lang="en-US" altLang="ru-RU" sz="3600" dirty="0"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368" y="307469"/>
            <a:ext cx="8443914" cy="62194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sz="48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Різноманіття</a:t>
            </a:r>
            <a:r>
              <a:rPr lang="ru-RU" altLang="en-US" sz="48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48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Амфібій</a:t>
            </a:r>
            <a:endParaRPr lang="ru-RU" sz="4800" kern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7368" y="864584"/>
            <a:ext cx="115212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роздільностатеві</a:t>
            </a:r>
            <a:r>
              <a:rPr lang="ru-RU" alt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тварини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Статеві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залози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Сім'япроводи</a:t>
            </a:r>
            <a:r>
              <a:rPr lang="ru-RU" alt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відкриваються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сечовід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яйцепроводи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в клоаку.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Запліднення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безхвостих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зовнішнє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Утворення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зиготи</a:t>
            </a:r>
            <a:r>
              <a:rPr lang="ru-RU" alt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розвиток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відбувається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Виражений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статевий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диморфізм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проявляється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появі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яскравого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кольору</a:t>
            </a:r>
            <a:r>
              <a:rPr lang="ru-RU" alt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самців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розмноження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9" descr="ik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722688"/>
            <a:ext cx="2552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121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284539"/>
            <a:ext cx="14351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131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708275"/>
            <a:ext cx="31623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7368" y="154052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Статева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6664" y="692436"/>
            <a:ext cx="1202533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Розвиток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супроводжується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метаморфозом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яйця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виходить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личинка (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пуголовок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схожа на малька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сприятливих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умов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трав'яної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метаморфоза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завершується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впродовж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35-40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недоліку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тепла метаморфоз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розтягуватися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два роки. Для аксолотлей - личинок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амбістом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неотенія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здатність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статевого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розмноження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метаморфоза.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64" y="211956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Розвиток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Амфібій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8130" name="Picture 2" descr="http://prodcp.ru/image/29025_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19" y="3153673"/>
            <a:ext cx="6000725" cy="34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animal.ru/i/upload/126883809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345405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309414" y="1610560"/>
            <a:ext cx="19614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Ряд: </a:t>
            </a:r>
            <a:r>
              <a:rPr lang="ru-RU" altLang="ru-RU" sz="2200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Безхвості</a:t>
            </a:r>
            <a:endParaRPr lang="ru-RU" alt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8598146" y="1610560"/>
            <a:ext cx="19471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Ряд: </a:t>
            </a:r>
            <a:r>
              <a:rPr lang="ru-RU" altLang="ru-RU" sz="2200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Хвостаті</a:t>
            </a:r>
            <a:endParaRPr lang="ru-RU" alt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7" name="Picture 11" descr="ozern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67" y="4544607"/>
            <a:ext cx="1908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zak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50" y="2328845"/>
            <a:ext cx="2335868" cy="18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sal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46" y="4780060"/>
            <a:ext cx="34020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tri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415136"/>
            <a:ext cx="34020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4789507" y="6242559"/>
            <a:ext cx="1458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Озерна</a:t>
            </a:r>
            <a:r>
              <a:rPr lang="ru-RU" altLang="ru-RU" dirty="0">
                <a:latin typeface="Calibri" panose="020F0502020204030204" pitchFamily="34" charset="0"/>
              </a:rPr>
              <a:t> жаба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4565375" y="4041768"/>
            <a:ext cx="191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Закавказька</a:t>
            </a:r>
            <a:r>
              <a:rPr lang="ru-RU" altLang="ru-RU" dirty="0">
                <a:latin typeface="Calibri" panose="020F0502020204030204" pitchFamily="34" charset="0"/>
              </a:rPr>
              <a:t> жаба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423" name="Rectangle 18"/>
          <p:cNvSpPr>
            <a:spLocks noChangeArrowheads="1"/>
          </p:cNvSpPr>
          <p:nvPr/>
        </p:nvSpPr>
        <p:spPr bwMode="auto">
          <a:xfrm>
            <a:off x="8819633" y="6279744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Вогняна</a:t>
            </a:r>
            <a:r>
              <a:rPr lang="ru-RU" altLang="ru-RU" dirty="0">
                <a:latin typeface="Calibri" panose="020F0502020204030204" pitchFamily="34" charset="0"/>
              </a:rPr>
              <a:t> саламандра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424" name="Rectangle 19"/>
          <p:cNvSpPr>
            <a:spLocks noChangeArrowheads="1"/>
          </p:cNvSpPr>
          <p:nvPr/>
        </p:nvSpPr>
        <p:spPr bwMode="auto">
          <a:xfrm>
            <a:off x="8780040" y="4070950"/>
            <a:ext cx="1964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Тритон </a:t>
            </a:r>
            <a:r>
              <a:rPr lang="ru-RU" altLang="ru-RU" dirty="0" err="1" smtClean="0">
                <a:latin typeface="Calibri" panose="020F0502020204030204" pitchFamily="34" charset="0"/>
              </a:rPr>
              <a:t>звичайний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372999" y="140969"/>
            <a:ext cx="4608512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Клас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Земноводні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Прямая со стрелкой 18"/>
          <p:cNvCxnSpPr>
            <a:endCxn id="22" idx="0"/>
          </p:cNvCxnSpPr>
          <p:nvPr/>
        </p:nvCxnSpPr>
        <p:spPr>
          <a:xfrm flipH="1">
            <a:off x="1510912" y="802449"/>
            <a:ext cx="4013637" cy="80811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38318" y="834918"/>
            <a:ext cx="3511351" cy="84302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56900" y="703253"/>
            <a:ext cx="8069" cy="90730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95400" y="1610560"/>
            <a:ext cx="16310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Ряд: </a:t>
            </a:r>
            <a:r>
              <a:rPr lang="ru-RU" altLang="ru-RU" sz="2200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Безногі</a:t>
            </a:r>
            <a:endParaRPr lang="ru-RU" alt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4" y="2636912"/>
            <a:ext cx="2577452" cy="870456"/>
          </a:xfrm>
          <a:prstGeom prst="rect">
            <a:avLst/>
          </a:prstGeom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27865" y="4070950"/>
            <a:ext cx="19852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Кільчаста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червяга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717" y="826840"/>
            <a:ext cx="115212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Налічує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близько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ведуть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підземний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спосіб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життя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Форма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червоподібна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багатьох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кільцеподібними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перетяжками.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пояси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відсутні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рудиментарні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багата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залозами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виділяють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слиз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Живляться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грунтовими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безхребетними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Зустрічаються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тільки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тропіках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2717" y="188640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i="1" dirty="0">
                <a:solidFill>
                  <a:srgbClr val="339933"/>
                </a:solidFill>
                <a:latin typeface="Calibri"/>
              </a:rPr>
              <a:t>Ряд </a:t>
            </a:r>
            <a:r>
              <a:rPr lang="ru-RU" altLang="en-US" b="1" i="1" dirty="0" err="1">
                <a:solidFill>
                  <a:srgbClr val="339933"/>
                </a:solidFill>
                <a:latin typeface="Calibri"/>
              </a:rPr>
              <a:t>Безногі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1202" name="Picture 2" descr="https://farm7.staticflickr.com/6049/6279270948_456535062f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0185" y="3140968"/>
            <a:ext cx="4812891" cy="3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90108" y="6381328"/>
            <a:ext cx="159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Чорна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червяга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1206" name="Picture 6" descr="http://www.filin.vn.ua/images/filin_images/amphibia/i_kohtaoen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95" y="3140968"/>
            <a:ext cx="4136547" cy="3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5268" y="6381328"/>
            <a:ext cx="260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Calibri" panose="020F0502020204030204" pitchFamily="34" charset="0"/>
              </a:rPr>
              <a:t>Жовтополосий</a:t>
            </a: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dirty="0" err="1" smtClean="0">
                <a:latin typeface="Calibri" panose="020F0502020204030204" pitchFamily="34" charset="0"/>
              </a:rPr>
              <a:t>рибозмій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8366" y="806515"/>
            <a:ext cx="115212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Налічує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близько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280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Вони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характеризуються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подовженим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добре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головним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хвостовим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відділами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нагадують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ящірок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лусок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Запліднення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багатьох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внутрішнє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2717" y="188640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Ряд </a:t>
            </a:r>
            <a:r>
              <a:rPr kumimoji="0" lang="ru-RU" alt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Хвостаті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0178" name="Picture 2" descr="http://nature.sfu-kras.ru/files/nature/Triturus-vulg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97" y="3140968"/>
            <a:ext cx="4997067" cy="30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1492" y="6344198"/>
            <a:ext cx="20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</a:rPr>
              <a:t>Тритон </a:t>
            </a:r>
            <a:r>
              <a:rPr lang="ru-RU" dirty="0" err="1" smtClean="0">
                <a:latin typeface="Calibri" panose="020F0502020204030204" pitchFamily="34" charset="0"/>
              </a:rPr>
              <a:t>звичайний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0180" name="Picture 4" descr="http://givotnie.com/wp-content/uploads/2011/09/salamandr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135892"/>
            <a:ext cx="4053838" cy="30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1544" y="6332264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В</a:t>
            </a:r>
            <a:r>
              <a:rPr lang="ru-RU" dirty="0" err="1" smtClean="0">
                <a:latin typeface="Calibri" panose="020F0502020204030204" pitchFamily="34" charset="0"/>
              </a:rPr>
              <a:t>огняна</a:t>
            </a:r>
            <a:r>
              <a:rPr lang="ru-RU" dirty="0" smtClean="0">
                <a:latin typeface="Calibri" panose="020F0502020204030204" pitchFamily="34" charset="0"/>
              </a:rPr>
              <a:t> саламандра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717" y="929625"/>
            <a:ext cx="115212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Налічує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близько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2100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Навесні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розмноження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заселяють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невеликі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прогріті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водойми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Влітку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восени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мешкають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поблизу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водойм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Квакши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живуть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деревах,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утримуючись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допомогою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присосок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пальцях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жаб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груба,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виділяє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отруйну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рідину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2717" y="188640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Ряд </a:t>
            </a:r>
            <a:r>
              <a:rPr kumimoji="0" lang="ru-RU" alt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Безхвості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9154" name="Picture 2" descr="http://static.playfamily.ru/storage1/static/dfe8/7fa3/42d3/496e/b9f5/4cc90ec8f65b/output_545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73" y="3212976"/>
            <a:ext cx="5191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66983" y="6300028"/>
            <a:ext cx="173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Очеретяні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жаби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9156" name="Picture 4" descr="http://eublepharis.ru/gallery/albums/userpics/10002/normal_Agalychnis_callidry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12975"/>
            <a:ext cx="4118560" cy="2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8955" y="6300028"/>
            <a:ext cx="21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Червоноока</a:t>
            </a:r>
            <a:r>
              <a:rPr lang="ru-RU" dirty="0" smtClean="0">
                <a:latin typeface="Calibri" panose="020F0502020204030204" pitchFamily="34" charset="0"/>
              </a:rPr>
              <a:t> квакша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260648"/>
            <a:ext cx="10363200" cy="1470025"/>
          </a:xfrm>
        </p:spPr>
        <p:txBody>
          <a:bodyPr/>
          <a:lstStyle/>
          <a:p>
            <a:r>
              <a:rPr lang="uk-UA" sz="6000" b="1" i="1" dirty="0" smtClean="0">
                <a:solidFill>
                  <a:srgbClr val="339933"/>
                </a:solidFill>
              </a:rPr>
              <a:t>Дякую за увагу!!!</a:t>
            </a:r>
            <a:endParaRPr lang="ru-RU" sz="6000" b="1" i="1" dirty="0">
              <a:solidFill>
                <a:srgbClr val="3399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204864"/>
            <a:ext cx="5220411" cy="3915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1" y="1390650"/>
            <a:ext cx="5580607" cy="5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934" y="721440"/>
            <a:ext cx="11521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Покриви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тіла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представлені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шкірою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складається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з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епідермісу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дерми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 Вона тонка,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має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багате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кровопостачання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велику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кількість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багатоклітинних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залоз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 Секрет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залоз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зволожує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поверхню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шкіри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чинить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бактерицидну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дію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може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бути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отруйною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Волога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шкіра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личинок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дорослих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амфібій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бере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участь у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диханні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368" y="142763"/>
            <a:ext cx="8443914" cy="693949"/>
          </a:xfrm>
        </p:spPr>
        <p:txBody>
          <a:bodyPr>
            <a:noAutofit/>
          </a:bodyPr>
          <a:lstStyle/>
          <a:p>
            <a:pPr algn="l"/>
            <a:r>
              <a:rPr lang="ru-RU" altLang="en-US" b="1" dirty="0">
                <a:solidFill>
                  <a:srgbClr val="339933"/>
                </a:solidFill>
              </a:rPr>
              <a:t>Покриви </a:t>
            </a:r>
            <a:r>
              <a:rPr lang="ru-RU" altLang="en-US" b="1" dirty="0" err="1">
                <a:solidFill>
                  <a:srgbClr val="339933"/>
                </a:solidFill>
              </a:rPr>
              <a:t>тіла</a:t>
            </a:r>
            <a:endParaRPr lang="ru-RU" dirty="0"/>
          </a:p>
        </p:txBody>
      </p:sp>
      <p:pic>
        <p:nvPicPr>
          <p:cNvPr id="29698" name="Picture 2" descr="http://www.ecosystema.ru/08nature/amf/m0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852936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calphotos.berkeley.edu/imgs/512x768/0000_0000/0213/07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37" y="2852936"/>
            <a:ext cx="565158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7482" y="836712"/>
            <a:ext cx="11521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 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дермі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амфібій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є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пігментні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клітини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надають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тілу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земноводних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певний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колір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: 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мешканців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помірних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широт -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зеленувато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-буре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протекційне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забарвлення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отруйних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тропічних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видів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навпаки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забарвлення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яскраве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застережливе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368" y="142763"/>
            <a:ext cx="8443914" cy="693949"/>
          </a:xfrm>
        </p:spPr>
        <p:txBody>
          <a:bodyPr>
            <a:noAutofit/>
          </a:bodyPr>
          <a:lstStyle/>
          <a:p>
            <a:pPr algn="l"/>
            <a:r>
              <a:rPr lang="ru-RU" altLang="en-US" b="1" dirty="0" err="1">
                <a:solidFill>
                  <a:srgbClr val="339933"/>
                </a:solidFill>
              </a:rPr>
              <a:t>Забарвлення</a:t>
            </a:r>
            <a:r>
              <a:rPr lang="ru-RU" altLang="en-US" b="1" dirty="0">
                <a:solidFill>
                  <a:srgbClr val="339933"/>
                </a:solidFill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</a:rPr>
              <a:t>тіла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433538"/>
            <a:ext cx="2924343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929218"/>
            <a:ext cx="2428478" cy="2736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7" y="2550388"/>
            <a:ext cx="4530522" cy="35489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79333" y="6037150"/>
            <a:ext cx="339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поперечно-</a:t>
            </a:r>
            <a:r>
              <a:rPr lang="ru-RU" dirty="0" err="1">
                <a:latin typeface="Calibri" panose="020F0502020204030204" pitchFamily="34" charset="0"/>
              </a:rPr>
              <a:t>смугастий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дереволаз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2620" y="6037150"/>
            <a:ext cx="245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малоазіатський</a:t>
            </a:r>
            <a:r>
              <a:rPr lang="ru-RU" dirty="0">
                <a:latin typeface="Calibri" panose="020F0502020204030204" pitchFamily="34" charset="0"/>
              </a:rPr>
              <a:t> тритон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4406" y="6037150"/>
            <a:ext cx="233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effectLst/>
                <a:latin typeface="+mn-lt"/>
              </a:rPr>
              <a:t>гостроморда</a:t>
            </a:r>
            <a:r>
              <a:rPr lang="ru-RU" dirty="0" smtClean="0">
                <a:effectLst/>
                <a:latin typeface="+mn-lt"/>
              </a:rPr>
              <a:t> </a:t>
            </a:r>
            <a:r>
              <a:rPr lang="ru-RU" dirty="0" err="1" smtClean="0">
                <a:effectLst/>
                <a:latin typeface="+mn-lt"/>
              </a:rPr>
              <a:t>річниця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407368" y="620688"/>
            <a:ext cx="114492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поділяється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голову,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хвіст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пари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п'ятипалих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витягнуте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добре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розвиненим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хвостом,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приблизно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однакові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масивне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укорочене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злегка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сплощене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спинно-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черевному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напрямку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ноги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125" name="Picture 7" descr="vne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08" y="2908192"/>
            <a:ext cx="7427168" cy="361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7368" y="116632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Зовнішня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будова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Амфібій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8" descr="ske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79" y="2060848"/>
            <a:ext cx="547211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05463" y="785609"/>
            <a:ext cx="1178463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як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інших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хребетних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поділяється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на:</a:t>
            </a:r>
          </a:p>
          <a:p>
            <a:pPr eaLnBrk="1" hangingPunct="1"/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голови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(череп)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осьовий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скелет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стовп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парних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кінцівок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поясів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Амфібій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463" y="3429000"/>
            <a:ext cx="53304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як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інших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наземних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представляють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важелів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рухливо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сполучених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один з одним.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9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12976"/>
            <a:ext cx="2646972" cy="242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7368" y="188640"/>
            <a:ext cx="8443914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 smtClean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голови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0971" y="778769"/>
            <a:ext cx="112332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(череп)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мозковий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лицьовий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містить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невелике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кісток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зчленовується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хребтом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відносно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рухливо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8" descr="ske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86" y="2492896"/>
            <a:ext cx="5025819" cy="39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7" descr="poz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636912"/>
            <a:ext cx="1832099" cy="40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8256240" y="2671261"/>
            <a:ext cx="3600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шийний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хребець</a:t>
            </a: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тулубові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хребці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крижовий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хребець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уростиль</a:t>
            </a: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тазовий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пояс, </a:t>
            </a: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вертлужна</a:t>
            </a:r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западина</a:t>
            </a:r>
            <a:endParaRPr lang="en-US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 smtClean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тулуба</a:t>
            </a:r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(хребет)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7368" y="908720"/>
            <a:ext cx="1166529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 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складається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4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шийного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хребець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(7),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крижового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і хвостового. 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- 12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хвостових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хребців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зростаються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уростиль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Ребер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вони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доходять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грудини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10585176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sz="40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передніх</a:t>
            </a:r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40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кінцівок</a:t>
            </a:r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і </a:t>
            </a:r>
            <a:r>
              <a:rPr lang="ru-RU" altLang="en-US" sz="40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плечового</a:t>
            </a:r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пояса</a:t>
            </a:r>
            <a:endParaRPr lang="ru-RU" sz="4000" kern="0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7368" y="908720"/>
            <a:ext cx="117846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Плечовий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містить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лопатки,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ключиці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воронні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непарну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грудину. Грудина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сполучена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ребрами, тому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плечовий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прикріплений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осьового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скелета. 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вільної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передньої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плечова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передпліччя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кисті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7" descr="per konec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068960"/>
            <a:ext cx="4464496" cy="349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80176" y="3068960"/>
            <a:ext cx="387351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1 - </a:t>
            </a:r>
            <a:r>
              <a:rPr lang="ru-RU" altLang="ru-RU" dirty="0" err="1">
                <a:latin typeface="Calibri" panose="020F0502020204030204" pitchFamily="34" charset="0"/>
              </a:rPr>
              <a:t>плечова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3 - </a:t>
            </a:r>
            <a:r>
              <a:rPr lang="ru-RU" altLang="ru-RU" dirty="0" err="1">
                <a:latin typeface="Calibri" panose="020F0502020204030204" pitchFamily="34" charset="0"/>
              </a:rPr>
              <a:t>передпліччя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5 - </a:t>
            </a:r>
            <a:r>
              <a:rPr lang="ru-RU" altLang="ru-RU" dirty="0" err="1">
                <a:latin typeface="Calibri" panose="020F0502020204030204" pitchFamily="34" charset="0"/>
              </a:rPr>
              <a:t>променева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7 - </a:t>
            </a:r>
            <a:r>
              <a:rPr lang="ru-RU" altLang="ru-RU" dirty="0" err="1">
                <a:latin typeface="Calibri" panose="020F0502020204030204" pitchFamily="34" charset="0"/>
              </a:rPr>
              <a:t>зап'ясток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8 </a:t>
            </a:r>
            <a:r>
              <a:rPr lang="ru-RU" altLang="ru-RU" dirty="0" smtClean="0">
                <a:latin typeface="Calibri" panose="020F0502020204030204" pitchFamily="34" charset="0"/>
              </a:rPr>
              <a:t>– </a:t>
            </a:r>
            <a:r>
              <a:rPr lang="ru-RU" altLang="ru-RU" dirty="0" err="1" smtClean="0">
                <a:latin typeface="Calibri" panose="020F0502020204030204" pitchFamily="34" charset="0"/>
              </a:rPr>
              <a:t>пяст</a:t>
            </a:r>
            <a:r>
              <a:rPr lang="en-US" altLang="ru-RU" dirty="0" smtClean="0">
                <a:latin typeface="Calibri" panose="020F0502020204030204" pitchFamily="34" charset="0"/>
              </a:rPr>
              <a:t>’</a:t>
            </a:r>
            <a:r>
              <a:rPr lang="uk-UA" altLang="ru-RU" dirty="0" smtClean="0">
                <a:latin typeface="Calibri" panose="020F0502020204030204" pitchFamily="34" charset="0"/>
              </a:rPr>
              <a:t>є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9 - фаланги </a:t>
            </a:r>
            <a:r>
              <a:rPr lang="ru-RU" altLang="ru-RU" dirty="0" err="1">
                <a:latin typeface="Calibri" panose="020F0502020204030204" pitchFamily="34" charset="0"/>
              </a:rPr>
              <a:t>пальців</a:t>
            </a:r>
            <a:r>
              <a:rPr lang="ru-RU" altLang="ru-RU" dirty="0">
                <a:latin typeface="Calibri" panose="020F0502020204030204" pitchFamily="34" charset="0"/>
              </a:rPr>
              <a:t>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10 </a:t>
            </a:r>
            <a:r>
              <a:rPr lang="ru-RU" altLang="ru-RU" dirty="0">
                <a:latin typeface="Calibri" panose="020F0502020204030204" pitchFamily="34" charset="0"/>
              </a:rPr>
              <a:t>- лопатка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12 - </a:t>
            </a:r>
            <a:r>
              <a:rPr lang="ru-RU" altLang="ru-RU" dirty="0" err="1">
                <a:latin typeface="Calibri" panose="020F0502020204030204" pitchFamily="34" charset="0"/>
              </a:rPr>
              <a:t>вороняча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r>
              <a:rPr lang="ru-RU" altLang="ru-RU" dirty="0">
                <a:latin typeface="Calibri" panose="020F0502020204030204" pitchFamily="34" charset="0"/>
              </a:rPr>
              <a:t> (</a:t>
            </a:r>
            <a:r>
              <a:rPr lang="ru-RU" altLang="ru-RU" dirty="0" err="1" smtClean="0">
                <a:latin typeface="Calibri" panose="020F0502020204030204" pitchFamily="34" charset="0"/>
              </a:rPr>
              <a:t>коракоїд</a:t>
            </a:r>
            <a:r>
              <a:rPr lang="ru-RU" altLang="ru-RU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15 - </a:t>
            </a:r>
            <a:r>
              <a:rPr lang="ru-RU" altLang="ru-RU" dirty="0" err="1">
                <a:latin typeface="Calibri" panose="020F0502020204030204" pitchFamily="34" charset="0"/>
              </a:rPr>
              <a:t>ключиця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16 - грудина</a:t>
            </a:r>
          </a:p>
          <a:p>
            <a:pPr eaLnBrk="1" hangingPunct="1"/>
            <a:r>
              <a:rPr lang="en-US" altLang="ru-RU" dirty="0">
                <a:latin typeface="Calibri" panose="020F0502020204030204" pitchFamily="34" charset="0"/>
              </a:rPr>
              <a:t>I - </a:t>
            </a:r>
            <a:r>
              <a:rPr lang="ru-RU" altLang="ru-RU" dirty="0" err="1">
                <a:latin typeface="Calibri" panose="020F0502020204030204" pitchFamily="34" charset="0"/>
              </a:rPr>
              <a:t>зредукований</a:t>
            </a:r>
            <a:r>
              <a:rPr lang="ru-RU" altLang="ru-RU" dirty="0">
                <a:latin typeface="Calibri" panose="020F0502020204030204" pitchFamily="34" charset="0"/>
              </a:rPr>
              <a:t> перший </a:t>
            </a:r>
            <a:r>
              <a:rPr lang="ru-RU" altLang="ru-RU" dirty="0" err="1">
                <a:latin typeface="Calibri" panose="020F0502020204030204" pitchFamily="34" charset="0"/>
              </a:rPr>
              <a:t>палець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ru-RU" dirty="0">
                <a:latin typeface="Calibri" panose="020F0502020204030204" pitchFamily="34" charset="0"/>
              </a:rPr>
              <a:t>II - V - </a:t>
            </a:r>
            <a:r>
              <a:rPr lang="ru-RU" altLang="ru-RU" dirty="0">
                <a:latin typeface="Calibri" panose="020F0502020204030204" pitchFamily="34" charset="0"/>
              </a:rPr>
              <a:t>добре </a:t>
            </a:r>
            <a:r>
              <a:rPr lang="ru-RU" altLang="ru-RU" dirty="0" err="1">
                <a:latin typeface="Calibri" panose="020F0502020204030204" pitchFamily="34" charset="0"/>
              </a:rPr>
              <a:t>розвинені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пальці</a:t>
            </a:r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1671</Words>
  <Application>Microsoft Office PowerPoint</Application>
  <PresentationFormat>Произвольный</PresentationFormat>
  <Paragraphs>118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Default Design</vt:lpstr>
      <vt:lpstr>Тема Office</vt:lpstr>
      <vt:lpstr>Виконали учні 7 класу Сорокотязького НВО «ЗОШ І-ІІ ступенів дит. сад.» Фурдецький В.А. та Слободяник М.А.</vt:lpstr>
      <vt:lpstr>Презентация PowerPoint</vt:lpstr>
      <vt:lpstr>Покриви тіла</vt:lpstr>
      <vt:lpstr>Забарвлення тіла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Company>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camlicali</dc:creator>
  <cp:lastModifiedBy>Ruslan</cp:lastModifiedBy>
  <cp:revision>50</cp:revision>
  <cp:lastPrinted>2014-11-26T19:31:25Z</cp:lastPrinted>
  <dcterms:created xsi:type="dcterms:W3CDTF">2007-04-25T07:36:27Z</dcterms:created>
  <dcterms:modified xsi:type="dcterms:W3CDTF">2017-11-26T18:06:56Z</dcterms:modified>
</cp:coreProperties>
</file>